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58" r:id="rId3"/>
    <p:sldId id="260" r:id="rId4"/>
    <p:sldId id="279" r:id="rId5"/>
    <p:sldId id="263" r:id="rId6"/>
    <p:sldId id="280" r:id="rId7"/>
    <p:sldId id="264" r:id="rId8"/>
    <p:sldId id="265" r:id="rId9"/>
    <p:sldId id="266" r:id="rId10"/>
    <p:sldId id="285" r:id="rId11"/>
    <p:sldId id="301" r:id="rId12"/>
    <p:sldId id="282" r:id="rId13"/>
    <p:sldId id="274" r:id="rId14"/>
    <p:sldId id="302" r:id="rId15"/>
    <p:sldId id="303" r:id="rId16"/>
    <p:sldId id="288" r:id="rId17"/>
    <p:sldId id="295" r:id="rId18"/>
    <p:sldId id="289" r:id="rId19"/>
    <p:sldId id="290" r:id="rId20"/>
    <p:sldId id="291" r:id="rId21"/>
    <p:sldId id="292" r:id="rId22"/>
    <p:sldId id="294" r:id="rId23"/>
    <p:sldId id="296" r:id="rId24"/>
    <p:sldId id="304" r:id="rId25"/>
    <p:sldId id="306" r:id="rId26"/>
    <p:sldId id="297" r:id="rId27"/>
    <p:sldId id="298" r:id="rId28"/>
    <p:sldId id="299" r:id="rId29"/>
    <p:sldId id="305" r:id="rId30"/>
    <p:sldId id="300" r:id="rId31"/>
    <p:sldId id="307" r:id="rId32"/>
    <p:sldId id="308" r:id="rId3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AA900-E212-452A-B7E5-4880226DFD06}" type="datetimeFigureOut">
              <a:rPr lang="es-CL" smtClean="0"/>
              <a:t>19-03-2014</a:t>
            </a:fld>
            <a:endParaRPr lang="es-CL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16C26-9831-4C40-A807-AA890FE15E0C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18840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6C26-9831-4C40-A807-AA890FE15E0C}" type="slidenum">
              <a:rPr lang="es-CL" smtClean="0"/>
              <a:t>12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5420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48CBF-8785-48F1-9FDF-B2CA3D213914}" type="datetimeFigureOut">
              <a:rPr lang="es-ES" smtClean="0"/>
              <a:t>19/03/2014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D006-F63F-4D2F-8024-ACEE3E5BC4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6919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48CBF-8785-48F1-9FDF-B2CA3D213914}" type="datetimeFigureOut">
              <a:rPr lang="es-ES" smtClean="0"/>
              <a:t>19/03/2014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D006-F63F-4D2F-8024-ACEE3E5BC4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08210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48CBF-8785-48F1-9FDF-B2CA3D213914}" type="datetimeFigureOut">
              <a:rPr lang="es-ES" smtClean="0"/>
              <a:t>19/03/2014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D006-F63F-4D2F-8024-ACEE3E5BC4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94804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48CBF-8785-48F1-9FDF-B2CA3D213914}" type="datetimeFigureOut">
              <a:rPr lang="es-ES" smtClean="0"/>
              <a:t>19/03/2014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D006-F63F-4D2F-8024-ACEE3E5BC4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67450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48CBF-8785-48F1-9FDF-B2CA3D213914}" type="datetimeFigureOut">
              <a:rPr lang="es-ES" smtClean="0"/>
              <a:t>19/03/2014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D006-F63F-4D2F-8024-ACEE3E5BC4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7795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48CBF-8785-48F1-9FDF-B2CA3D213914}" type="datetimeFigureOut">
              <a:rPr lang="es-ES" smtClean="0"/>
              <a:t>19/03/2014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D006-F63F-4D2F-8024-ACEE3E5BC4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7763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48CBF-8785-48F1-9FDF-B2CA3D213914}" type="datetimeFigureOut">
              <a:rPr lang="es-ES" smtClean="0"/>
              <a:t>19/03/2014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D006-F63F-4D2F-8024-ACEE3E5BC4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94996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48CBF-8785-48F1-9FDF-B2CA3D213914}" type="datetimeFigureOut">
              <a:rPr lang="es-ES" smtClean="0"/>
              <a:t>19/03/2014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D006-F63F-4D2F-8024-ACEE3E5BC4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668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48CBF-8785-48F1-9FDF-B2CA3D213914}" type="datetimeFigureOut">
              <a:rPr lang="es-ES" smtClean="0"/>
              <a:t>19/03/2014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D006-F63F-4D2F-8024-ACEE3E5BC4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08405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48CBF-8785-48F1-9FDF-B2CA3D213914}" type="datetimeFigureOut">
              <a:rPr lang="es-ES" smtClean="0"/>
              <a:t>19/03/2014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D006-F63F-4D2F-8024-ACEE3E5BC4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78653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48CBF-8785-48F1-9FDF-B2CA3D213914}" type="datetimeFigureOut">
              <a:rPr lang="es-ES" smtClean="0"/>
              <a:t>19/03/2014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D006-F63F-4D2F-8024-ACEE3E5BC4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8885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48CBF-8785-48F1-9FDF-B2CA3D213914}" type="datetimeFigureOut">
              <a:rPr lang="es-ES" smtClean="0"/>
              <a:t>19/03/2014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D006-F63F-4D2F-8024-ACEE3E5BC4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8982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9694" y="-19000"/>
            <a:ext cx="8229600" cy="1143000"/>
          </a:xfrm>
        </p:spPr>
        <p:txBody>
          <a:bodyPr>
            <a:normAutofit/>
          </a:bodyPr>
          <a:lstStyle/>
          <a:p>
            <a:r>
              <a:rPr lang="es-ES" sz="18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temperatura</a:t>
            </a:r>
            <a:endParaRPr lang="es-ES" sz="1800" b="1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97971"/>
          </a:xfrm>
        </p:spPr>
        <p:txBody>
          <a:bodyPr>
            <a:normAutofit/>
          </a:bodyPr>
          <a:lstStyle/>
          <a:p>
            <a:pPr algn="just"/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 temperatura es una forma </a:t>
            </a:r>
            <a:r>
              <a:rPr lang="es-ES" sz="18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objetiva </a:t>
            </a: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 expresar un estado </a:t>
            </a:r>
            <a:r>
              <a:rPr lang="es-ES" sz="18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térmico </a:t>
            </a: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(que tan frio, tibio o caliente se encuentra un cuerpo)</a:t>
            </a:r>
          </a:p>
          <a:p>
            <a:pPr algn="just"/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es-E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es-E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es-E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es-E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 temperatura de un cuerpo depende del grado de movimiento de las moléculas que lo forman</a:t>
            </a: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28800"/>
            <a:ext cx="33909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21088"/>
            <a:ext cx="728662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563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18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TRANSFORMACION DE ESCALAS</a:t>
            </a:r>
            <a:endParaRPr lang="es-CL" sz="1800" b="1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1419225"/>
            <a:ext cx="7267575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9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260648"/>
            <a:ext cx="8363272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MÉTODOS PARA TRANSFORMAR ESCALAS DE TEMPERATURA</a:t>
            </a:r>
          </a:p>
          <a:p>
            <a:pPr marL="0" indent="0">
              <a:buNone/>
            </a:pPr>
            <a:r>
              <a:rPr lang="es-ES" sz="1800" b="1" dirty="0" smtClean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1º MÉTODO: </a:t>
            </a:r>
            <a:r>
              <a:rPr lang="es-ES" sz="18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Basado en la ecuación de la recta</a:t>
            </a:r>
          </a:p>
          <a:p>
            <a:pPr>
              <a:buFont typeface="Wingdings" pitchFamily="2" charset="2"/>
              <a:buChar char="§"/>
            </a:pPr>
            <a:endParaRPr lang="es-E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 tener un grafico que relacione ambas escalas:</a:t>
            </a:r>
          </a:p>
          <a:p>
            <a:pPr>
              <a:buFont typeface="Wingdings" pitchFamily="2" charset="2"/>
              <a:buChar char="§"/>
            </a:pPr>
            <a:endParaRPr lang="es-ES" sz="1800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endParaRPr lang="es-ES" sz="1800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endParaRPr lang="es-ES" sz="1800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endParaRPr lang="es-ES" sz="1800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endParaRPr lang="es-ES" sz="1800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endParaRPr lang="es-ES" sz="1800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endParaRPr lang="es-ES" sz="1800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endParaRPr lang="es-ES" sz="1800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 determina la ecuación de la recta</a:t>
            </a: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56792"/>
            <a:ext cx="4411191" cy="2845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245910"/>
            <a:ext cx="388843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60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332656"/>
            <a:ext cx="8517632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b="1" dirty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2º </a:t>
            </a:r>
            <a:r>
              <a:rPr lang="es-ES" sz="1800" b="1" dirty="0" smtClean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MÉTODO: </a:t>
            </a:r>
            <a:r>
              <a:rPr lang="es-ES" sz="1800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Consiste en comparar proporcionalmente ambas </a:t>
            </a:r>
            <a:r>
              <a:rPr lang="es-ES" sz="18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escalas (Teorema de Tales)</a:t>
            </a: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Entonces se cumple que:</a:t>
            </a:r>
          </a:p>
          <a:p>
            <a:pPr marL="0" indent="0">
              <a:buNone/>
            </a:pPr>
            <a:endParaRPr lang="es-E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35" y="4869160"/>
            <a:ext cx="717232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156" y="1052736"/>
            <a:ext cx="554355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84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260648"/>
            <a:ext cx="8445624" cy="60486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1800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EJEMPLOS</a:t>
            </a:r>
          </a:p>
          <a:p>
            <a:pPr marL="0" indent="0" algn="just">
              <a:buNone/>
            </a:pPr>
            <a:r>
              <a:rPr lang="es-E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1.- 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Transforma 50°F a grados </a:t>
            </a: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Celsius</a:t>
            </a:r>
          </a:p>
          <a:p>
            <a:pPr marL="0" indent="0" algn="just">
              <a:buNone/>
            </a:pPr>
            <a:endParaRPr lang="es-ES" sz="1800" dirty="0" smtClean="0"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es-E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2.- 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Transforma  25°C a Fahrenheit </a:t>
            </a:r>
            <a:endParaRPr lang="es-E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es-CL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3.- </a:t>
            </a:r>
            <a:r>
              <a:rPr lang="es-C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En una escala </a:t>
            </a:r>
            <a:r>
              <a:rPr lang="es-C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x </a:t>
            </a:r>
            <a:r>
              <a:rPr lang="es-C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el agua hierve a 140°X y el hielo se funde a -10°X. Exprese 50°C en °</a:t>
            </a:r>
            <a:r>
              <a:rPr lang="es-C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X</a:t>
            </a:r>
          </a:p>
          <a:p>
            <a:pPr marL="0" indent="0" algn="just">
              <a:buNone/>
            </a:pPr>
            <a:endParaRPr lang="es-E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es-E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4.-</a:t>
            </a:r>
            <a:r>
              <a:rPr lang="es-CL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C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El grafico muestra la relación entre la escala “X” de temperatura y la escala Celsius. Según lo anterior:       </a:t>
            </a:r>
          </a:p>
          <a:p>
            <a:pPr marL="0" indent="0" algn="just">
              <a:buNone/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es-C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a) Obtenga </a:t>
            </a:r>
            <a:r>
              <a:rPr lang="es-C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la expresión que permita transformar °C en °</a:t>
            </a:r>
            <a:r>
              <a:rPr lang="es-C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X</a:t>
            </a: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es-C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b) Transforme </a:t>
            </a:r>
            <a:r>
              <a:rPr lang="es-C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30°C </a:t>
            </a:r>
            <a:r>
              <a:rPr lang="es-C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en °X</a:t>
            </a:r>
          </a:p>
          <a:p>
            <a:pPr marL="0" indent="0" algn="just">
              <a:buNone/>
            </a:pPr>
            <a:r>
              <a:rPr lang="es-C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c) Transforme 36°X en °C</a:t>
            </a:r>
          </a:p>
          <a:p>
            <a:pPr marL="0" indent="0" algn="just">
              <a:buNone/>
            </a:pPr>
            <a:endParaRPr lang="es-CL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es-E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es-E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172" y="4246449"/>
            <a:ext cx="3384376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97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ACTIVIDADES</a:t>
            </a: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1.- </a:t>
            </a: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2938"/>
            <a:ext cx="8791575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08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24" y="188640"/>
            <a:ext cx="8829675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88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18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DILATACION DE LOS SOLIDOS</a:t>
            </a:r>
          </a:p>
          <a:p>
            <a:pPr marL="0" indent="0">
              <a:buNone/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CL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CL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CL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CL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CL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CL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79" y="4149080"/>
            <a:ext cx="823255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972" y="565398"/>
            <a:ext cx="288032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5" y="1052736"/>
            <a:ext cx="3816424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24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18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¿POR QUE SE DILATA UN CUERPO?</a:t>
            </a:r>
          </a:p>
          <a:p>
            <a:pPr marL="0" indent="0">
              <a:buNone/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CL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07" y="1412776"/>
            <a:ext cx="858202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208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Según las dimensiones de los cuerpos existen tres tipos de dilataciones</a:t>
            </a:r>
          </a:p>
          <a:p>
            <a:pPr marL="0" indent="0">
              <a:buNone/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CL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s-C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Dilatación superficial lineal volumétrica</a:t>
            </a:r>
          </a:p>
          <a:p>
            <a:pPr marL="0" indent="0">
              <a:buNone/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1"/>
            <a:ext cx="8141965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57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32656"/>
                <a:ext cx="8229600" cy="579350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s-CL" sz="1800" b="1" dirty="0" smtClean="0">
                    <a:solidFill>
                      <a:srgbClr val="7030A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DILATACION LINEAL</a:t>
                </a:r>
              </a:p>
              <a:p>
                <a:pPr marL="0" indent="0">
                  <a:buNone/>
                </a:pPr>
                <a:endParaRPr lang="es-CL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CL" sz="1800" dirty="0" smtClean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CL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r>
                  <a:rPr lang="es-CL" sz="18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Experimentalmente se determino que la dilatación lineal </a:t>
                </a:r>
                <a14:m>
                  <m:oMath xmlns:m="http://schemas.openxmlformats.org/officeDocument/2006/math">
                    <m:r>
                      <a:rPr lang="es-CL" sz="1800" i="1" smtClean="0">
                        <a:latin typeface="Cambria Math"/>
                      </a:rPr>
                      <m:t>∆</m:t>
                    </m:r>
                    <m:r>
                      <a:rPr lang="es-CL" sz="1800" i="1" smtClean="0">
                        <a:latin typeface="Cambria Math"/>
                      </a:rPr>
                      <m:t>𝐿</m:t>
                    </m:r>
                  </m:oMath>
                </a14:m>
                <a:r>
                  <a:rPr lang="es-CL" sz="18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depende de: </a:t>
                </a:r>
              </a:p>
              <a:p>
                <a:pPr marL="0" indent="0">
                  <a:buNone/>
                </a:pPr>
                <a:endParaRPr lang="es-CL" sz="1800" dirty="0" smtClean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>
                  <a:buFont typeface="Wingdings" pitchFamily="2" charset="2"/>
                  <a:buChar char="§"/>
                </a:pPr>
                <a:r>
                  <a:rPr lang="es-CL" sz="18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Largo inicial L</a:t>
                </a:r>
                <a:r>
                  <a:rPr lang="es-CL" sz="1800" baseline="-250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O</a:t>
                </a:r>
                <a:endParaRPr lang="es-CL" sz="1800" dirty="0" smtClean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>
                  <a:buFont typeface="Wingdings" pitchFamily="2" charset="2"/>
                  <a:buChar char="§"/>
                </a:pPr>
                <a:r>
                  <a:rPr lang="es-CL" sz="18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Variación de temperatura </a:t>
                </a:r>
                <a:r>
                  <a:rPr lang="el-GR" sz="18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Δ</a:t>
                </a:r>
                <a:r>
                  <a:rPr lang="es-CL" sz="18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T</a:t>
                </a:r>
              </a:p>
              <a:p>
                <a:pPr>
                  <a:buFont typeface="Wingdings" pitchFamily="2" charset="2"/>
                  <a:buChar char="§"/>
                </a:pPr>
                <a:r>
                  <a:rPr lang="es-CL" sz="18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El tipo de material (</a:t>
                </a:r>
                <a:r>
                  <a:rPr lang="el-GR" sz="18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α</a:t>
                </a:r>
                <a:r>
                  <a:rPr lang="es-CL" sz="18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) coeficiente de dilatación lineal</a:t>
                </a:r>
              </a:p>
              <a:p>
                <a:pPr marL="0" indent="0">
                  <a:buNone/>
                </a:pPr>
                <a:endParaRPr lang="es-CL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CL" sz="1800" dirty="0" smtClean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CL" sz="1800" dirty="0" smtClean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CL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CL" sz="1800" dirty="0" smtClean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CL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CL" sz="1800" dirty="0" smtClean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CL" sz="1800" dirty="0" smtClean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CL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CL" sz="1800" dirty="0" smtClean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CL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CL" sz="1800" dirty="0" smtClean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CL" sz="1800" dirty="0" smtClean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CL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CL" sz="1800" dirty="0" smtClean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CL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32656"/>
                <a:ext cx="8229600" cy="5793507"/>
              </a:xfrm>
              <a:blipFill rotWithShape="1">
                <a:blip r:embed="rId2"/>
                <a:stretch>
                  <a:fillRect l="-593" t="-526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0" y="4149080"/>
            <a:ext cx="8534400" cy="250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599"/>
            <a:ext cx="39243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488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5544616"/>
          </a:xfrm>
        </p:spPr>
        <p:txBody>
          <a:bodyPr>
            <a:normAutofit/>
          </a:bodyPr>
          <a:lstStyle/>
          <a:p>
            <a:pPr algn="just"/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Siempre que dos sustancia a diferente temperatura se ponen en contacto se produce una transferencia de energía desde la de mayor temperatura, que pierde energía y disminuye su temperatura, hasta la de menor temperatura, que gana energía y aumenta su temperatura</a:t>
            </a:r>
          </a:p>
          <a:p>
            <a:endParaRPr lang="es-ES" sz="2400" dirty="0"/>
          </a:p>
          <a:p>
            <a:endParaRPr lang="es-ES" sz="2400" dirty="0" smtClean="0"/>
          </a:p>
          <a:p>
            <a:endParaRPr lang="es-ES" sz="2400" dirty="0"/>
          </a:p>
          <a:p>
            <a:endParaRPr lang="es-ES" sz="2400" dirty="0" smtClean="0"/>
          </a:p>
          <a:p>
            <a:endParaRPr lang="es-ES" sz="2400" dirty="0"/>
          </a:p>
          <a:p>
            <a:endParaRPr lang="es-ES" sz="2400" dirty="0" smtClean="0"/>
          </a:p>
          <a:p>
            <a:pPr marL="0" indent="0">
              <a:buNone/>
            </a:pPr>
            <a:endParaRPr lang="es-ES" sz="1800" b="1" i="1" dirty="0" smtClean="0"/>
          </a:p>
          <a:p>
            <a:pPr marL="0" indent="0" algn="just">
              <a:buNone/>
            </a:pPr>
            <a:r>
              <a:rPr lang="es-ES" sz="1800" b="1" i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¿Hasta cuando dura esta transferencia de energía?</a:t>
            </a:r>
          </a:p>
          <a:p>
            <a:pPr algn="just"/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Hasta que ambos cuerpos estén a la misma temperatura, es decir, alcancen el </a:t>
            </a:r>
            <a:r>
              <a:rPr lang="es-ES" sz="18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equilibrio térmico</a:t>
            </a:r>
          </a:p>
          <a:p>
            <a:pPr marL="0" indent="0">
              <a:buNone/>
            </a:pPr>
            <a:endParaRPr lang="es-E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32856"/>
            <a:ext cx="5184576" cy="2564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01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5013176"/>
            <a:ext cx="7056784" cy="1440160"/>
          </a:xfrm>
          <a:prstGeom prst="rect">
            <a:avLst/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88640"/>
            <a:ext cx="7056784" cy="65527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L" sz="1800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TABLA DE COEFICIENTES DE DILATACION LINEAL</a:t>
            </a:r>
          </a:p>
          <a:p>
            <a:pPr marL="0" indent="0">
              <a:buNone/>
            </a:pPr>
            <a:endParaRPr lang="es-ES" sz="1800" b="1" dirty="0">
              <a:solidFill>
                <a:srgbClr val="00B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b="1" dirty="0" smtClean="0">
              <a:solidFill>
                <a:srgbClr val="00B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b="1" dirty="0">
              <a:solidFill>
                <a:srgbClr val="00B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b="1" dirty="0" smtClean="0">
              <a:solidFill>
                <a:srgbClr val="00B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b="1" dirty="0">
              <a:solidFill>
                <a:srgbClr val="00B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b="1" dirty="0" smtClean="0">
              <a:solidFill>
                <a:srgbClr val="00B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b="1" dirty="0">
              <a:solidFill>
                <a:srgbClr val="00B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b="1" dirty="0" smtClean="0">
              <a:solidFill>
                <a:srgbClr val="00B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b="1" dirty="0">
              <a:solidFill>
                <a:srgbClr val="00B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b="1" dirty="0" smtClean="0">
              <a:solidFill>
                <a:srgbClr val="00B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b="1" dirty="0">
              <a:solidFill>
                <a:srgbClr val="00B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b="1" dirty="0" smtClean="0">
              <a:solidFill>
                <a:srgbClr val="00B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b="1" dirty="0">
              <a:solidFill>
                <a:srgbClr val="00B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b="1" dirty="0" smtClean="0">
              <a:solidFill>
                <a:srgbClr val="00B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s-E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EJEMPLO: </a:t>
            </a: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indent="0" algn="just">
              <a:buNone/>
            </a:pP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 el caso del cobre, el coeficiente de dilatación lineal es de  17x10</a:t>
            </a:r>
            <a:r>
              <a:rPr lang="es-ES" sz="1800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-6  </a:t>
            </a: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(1/ºC). Significa que una barra de 1 m de longitud aumenta 17x10</a:t>
            </a:r>
            <a:r>
              <a:rPr lang="es-ES" sz="1800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-6 </a:t>
            </a: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 cuando su temperatura se eleva en 1º C</a:t>
            </a:r>
            <a:endParaRPr lang="es-CL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97" y="620688"/>
            <a:ext cx="7737163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47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43528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1800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Dilatación superficial:</a:t>
            </a:r>
            <a:endParaRPr lang="es-CL" sz="1800" b="1" dirty="0">
              <a:solidFill>
                <a:srgbClr val="00B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CL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CL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CL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CL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CL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s-CL" sz="1800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Dilatación volumétrica:</a:t>
            </a:r>
          </a:p>
          <a:p>
            <a:pPr marL="0" indent="0">
              <a:buNone/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CL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4704"/>
            <a:ext cx="4320480" cy="2108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3743325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53135"/>
            <a:ext cx="3962400" cy="150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4 Conector recto"/>
          <p:cNvCxnSpPr/>
          <p:nvPr/>
        </p:nvCxnSpPr>
        <p:spPr>
          <a:xfrm>
            <a:off x="251520" y="3429000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251520" y="404664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251520" y="6381328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251520" y="404664"/>
            <a:ext cx="0" cy="5976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8880764" y="404664"/>
            <a:ext cx="0" cy="5976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64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18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ANOMALIA DEL AGUA</a:t>
            </a:r>
          </a:p>
          <a:p>
            <a:pPr marL="0" indent="0">
              <a:buNone/>
            </a:pPr>
            <a:r>
              <a:rPr lang="es-C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 todas las sustancias se dilatan al aumentar su temperatura</a:t>
            </a:r>
          </a:p>
          <a:p>
            <a:pPr marL="0" indent="0">
              <a:buNone/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4502"/>
            <a:ext cx="7324725" cy="2228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260" y="3356992"/>
            <a:ext cx="7461188" cy="3308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34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18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FENOMENOS QUE SE EXPLICAN POR LA ANOMALIA DEL AGUA</a:t>
            </a:r>
          </a:p>
          <a:p>
            <a:pPr marL="0" indent="0">
              <a:buNone/>
            </a:pPr>
            <a:endParaRPr lang="es-CL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s-C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Los </a:t>
            </a:r>
            <a:r>
              <a:rPr lang="es-C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lagos y ríos se congelan únicamente en la </a:t>
            </a:r>
            <a:r>
              <a:rPr lang="es-C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superficie</a:t>
            </a:r>
          </a:p>
          <a:p>
            <a:pPr algn="just">
              <a:buFont typeface="Wingdings" pitchFamily="2" charset="2"/>
              <a:buChar char="§"/>
            </a:pPr>
            <a:endParaRPr lang="es-CL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es-CL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es-CL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es-CL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es-CL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s-C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Es común que las </a:t>
            </a:r>
            <a:r>
              <a:rPr lang="es-C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botellas de vidrio </a:t>
            </a:r>
            <a:r>
              <a:rPr lang="es-C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con </a:t>
            </a:r>
            <a:r>
              <a:rPr lang="es-C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agua </a:t>
            </a:r>
            <a:r>
              <a:rPr lang="es-C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colocadas en el refrigerador se “revienten” </a:t>
            </a:r>
            <a:endParaRPr lang="es-CL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s-C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 </a:t>
            </a:r>
            <a:r>
              <a:rPr lang="es-C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los días fríos de invierno el agua al solidificarse dentro de las cañerías de agua potable las rompe</a:t>
            </a:r>
          </a:p>
          <a:p>
            <a:pPr marL="0" indent="0">
              <a:buNone/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08" y="1340768"/>
            <a:ext cx="741997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234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88640"/>
                <a:ext cx="8147248" cy="593752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s-ES" sz="1800" b="1" dirty="0" smtClean="0">
                    <a:solidFill>
                      <a:srgbClr val="7030A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Aplicación: </a:t>
                </a:r>
                <a:r>
                  <a:rPr lang="es-ES" sz="18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La </a:t>
                </a:r>
                <a:r>
                  <a:rPr lang="es-ES" sz="18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tira bimetálica</a:t>
                </a:r>
              </a:p>
              <a:p>
                <a:pPr marL="0" indent="0">
                  <a:buNone/>
                </a:pPr>
                <a:r>
                  <a:rPr lang="es-ES" sz="18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Ambas barras poseen</a:t>
                </a:r>
              </a:p>
              <a:p>
                <a:pPr marL="0" indent="0">
                  <a:buNone/>
                </a:pPr>
                <a:endParaRPr lang="es-ES" sz="1800" dirty="0" smtClean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>
                  <a:buFont typeface="Wingdings" pitchFamily="2" charset="2"/>
                  <a:buChar char="ü"/>
                </a:pPr>
                <a:r>
                  <a:rPr lang="es-ES" sz="1800" dirty="0" smtClean="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igual L</a:t>
                </a:r>
                <a:r>
                  <a:rPr lang="es-ES" sz="1800" baseline="-25000" dirty="0" smtClean="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O</a:t>
                </a:r>
              </a:p>
              <a:p>
                <a:pPr>
                  <a:buFont typeface="Wingdings" pitchFamily="2" charset="2"/>
                  <a:buChar char="ü"/>
                </a:pPr>
                <a:r>
                  <a:rPr lang="es-ES" sz="1800" dirty="0" smtClean="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Sufren igual </a:t>
                </a:r>
                <a:r>
                  <a:rPr lang="el-GR" sz="1800" dirty="0" smtClean="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Δ</a:t>
                </a:r>
                <a:r>
                  <a:rPr lang="es-ES" sz="1800" dirty="0" smtClean="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T</a:t>
                </a:r>
              </a:p>
              <a:p>
                <a:pPr>
                  <a:buFont typeface="Wingdings" pitchFamily="2" charset="2"/>
                  <a:buChar char="ü"/>
                </a:pPr>
                <a:r>
                  <a:rPr lang="es-ES" sz="1800" dirty="0" smtClean="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tienen distinto </a:t>
                </a:r>
                <a14:m>
                  <m:oMath xmlns:m="http://schemas.openxmlformats.org/officeDocument/2006/math">
                    <m:r>
                      <a:rPr lang="es-ES" sz="1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Verdana" pitchFamily="34" charset="0"/>
                      </a:rPr>
                      <m:t>𝛼</m:t>
                    </m:r>
                  </m:oMath>
                </a14:m>
                <a:endParaRPr lang="es-ES" sz="18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88640"/>
                <a:ext cx="8147248" cy="5937523"/>
              </a:xfrm>
              <a:blipFill rotWithShape="1">
                <a:blip r:embed="rId2"/>
                <a:stretch>
                  <a:fillRect l="-674" t="-51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4664"/>
            <a:ext cx="2952328" cy="2264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96773"/>
            <a:ext cx="6768752" cy="344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Flecha derecha"/>
          <p:cNvSpPr/>
          <p:nvPr/>
        </p:nvSpPr>
        <p:spPr>
          <a:xfrm>
            <a:off x="3419872" y="1196752"/>
            <a:ext cx="1080120" cy="72008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9710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b="1" dirty="0" smtClean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USOS</a:t>
            </a:r>
          </a:p>
          <a:p>
            <a:pPr>
              <a:buFont typeface="Wingdings" pitchFamily="2" charset="2"/>
              <a:buChar char="§"/>
            </a:pP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Termómetro</a:t>
            </a:r>
          </a:p>
          <a:p>
            <a:pPr>
              <a:buFont typeface="Wingdings" pitchFamily="2" charset="2"/>
              <a:buChar char="§"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endParaRPr lang="es-E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endParaRPr lang="es-E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endParaRPr lang="es-E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endParaRPr lang="es-E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s-C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Termostatos (interruptor eléctrico)</a:t>
            </a: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79" y="957924"/>
            <a:ext cx="8552631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65" y="3861048"/>
            <a:ext cx="7553325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32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18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EJEMPLOS</a:t>
            </a:r>
          </a:p>
          <a:p>
            <a:pPr marL="0" indent="0">
              <a:buNone/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1.- Un riel de acero  mide 20 m a 5ºC. ¿Cuánto mide si se calienta a 65ºC</a:t>
            </a: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</a:p>
          <a:p>
            <a:pPr marL="0" indent="0" algn="just">
              <a:buNone/>
            </a:pP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α 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= 12×10</a:t>
            </a:r>
            <a:r>
              <a:rPr lang="es-ES" sz="1800" baseline="30000" dirty="0">
                <a:latin typeface="Verdana" pitchFamily="34" charset="0"/>
                <a:ea typeface="Verdana" pitchFamily="34" charset="0"/>
                <a:cs typeface="Verdana" pitchFamily="34" charset="0"/>
              </a:rPr>
              <a:t>-6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(1/ºC)</a:t>
            </a: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es-CL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es-CL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es-C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C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2.- Un </a:t>
            </a:r>
            <a:r>
              <a:rPr lang="es-C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alambre de acero mide 5.000 m a 10ºC. ¿A qué temperatura debe calentarse para que mida 5.004 metros?   α = </a:t>
            </a:r>
            <a:r>
              <a:rPr lang="es-C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12×10</a:t>
            </a:r>
            <a:r>
              <a:rPr lang="es-CL" sz="1800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-6</a:t>
            </a:r>
            <a:r>
              <a:rPr lang="es-C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C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(1/ºC) </a:t>
            </a:r>
            <a:endParaRPr lang="es-CL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es-CL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es-C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3.- </a:t>
            </a:r>
            <a:r>
              <a:rPr lang="es-C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Un bloque de  </a:t>
            </a:r>
            <a:r>
              <a:rPr lang="es-C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 </a:t>
            </a:r>
            <a:r>
              <a:rPr lang="es-C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paralelepípedo mide 60 cm de largo por 30 cm de ancho y 10 cm de alto, cuando su temperatura es de 10°C. Determina su volumen cuando se calienta hasta 150°C</a:t>
            </a:r>
            <a:r>
              <a:rPr lang="es-C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s-C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es-C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α = </a:t>
            </a:r>
            <a:r>
              <a:rPr lang="es-C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1,2×10</a:t>
            </a:r>
            <a:r>
              <a:rPr lang="es-CL" sz="1800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-6</a:t>
            </a:r>
            <a:r>
              <a:rPr lang="es-C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C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(1/ºC)</a:t>
            </a:r>
          </a:p>
        </p:txBody>
      </p:sp>
      <p:cxnSp>
        <p:nvCxnSpPr>
          <p:cNvPr id="6" name="5 Conector recto"/>
          <p:cNvCxnSpPr/>
          <p:nvPr/>
        </p:nvCxnSpPr>
        <p:spPr>
          <a:xfrm>
            <a:off x="395536" y="2132856"/>
            <a:ext cx="8280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395536" y="3789040"/>
            <a:ext cx="8280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395536" y="5661248"/>
            <a:ext cx="8280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395536" y="836712"/>
            <a:ext cx="8280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395536" y="836712"/>
            <a:ext cx="0" cy="4824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8676456" y="836712"/>
            <a:ext cx="0" cy="4824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11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88640"/>
                <a:ext cx="8712968" cy="6336704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s-CL" sz="1800" b="1" dirty="0" smtClean="0">
                    <a:solidFill>
                      <a:srgbClr val="7030A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EJERCICIOS</a:t>
                </a:r>
              </a:p>
              <a:p>
                <a:pPr marL="0" indent="0" algn="just">
                  <a:buNone/>
                </a:pPr>
                <a:r>
                  <a:rPr lang="es-ES" sz="18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1</a:t>
                </a:r>
                <a:r>
                  <a:rPr lang="es-ES" sz="18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.- </a:t>
                </a:r>
                <a:r>
                  <a:rPr lang="es-ES" sz="18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Un riel de acero de una vía férrea tiene una longitud de 30 m a 0°C. ¿Cuál será su longitud en un caluroso día de verano donde la temperatura es de 30°C?   </a:t>
                </a:r>
                <a:endParaRPr lang="es-CL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 algn="just">
                  <a:buNone/>
                </a:pPr>
                <a:r>
                  <a:rPr lang="es-ES" sz="18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α  = 12×10</a:t>
                </a:r>
                <a:r>
                  <a:rPr lang="es-ES" sz="1800" baseline="300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-6</a:t>
                </a:r>
                <a:r>
                  <a:rPr lang="es-ES" sz="18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 °C</a:t>
                </a:r>
                <a:r>
                  <a:rPr lang="es-ES" sz="1800" baseline="300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-1</a:t>
                </a:r>
                <a:endParaRPr lang="es-CL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 algn="just">
                  <a:buNone/>
                </a:pPr>
                <a:endParaRPr lang="es-CL" sz="1800" dirty="0" smtClean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 algn="just">
                  <a:buNone/>
                </a:pPr>
                <a:r>
                  <a:rPr lang="es-CL" sz="18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2.- </a:t>
                </a:r>
                <a:r>
                  <a:rPr lang="es-CL" sz="18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Un </a:t>
                </a:r>
                <a:r>
                  <a:rPr lang="es-CL" sz="18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disco de cobre tiene un radio de 8 cm a 5°C. Calcula su área a 30°C. </a:t>
                </a:r>
              </a:p>
              <a:p>
                <a:pPr marL="0" indent="0" algn="just">
                  <a:buNone/>
                </a:pPr>
                <a:r>
                  <a:rPr lang="es-CL" sz="18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α Cu = 17×10-6  °</a:t>
                </a:r>
                <a:r>
                  <a:rPr lang="es-CL" sz="18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C</a:t>
                </a:r>
                <a:r>
                  <a:rPr lang="es-CL" sz="1800" baseline="300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-1</a:t>
                </a:r>
                <a:r>
                  <a:rPr lang="es-CL" sz="18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              usar </a:t>
                </a:r>
                <a14:m>
                  <m:oMath xmlns:m="http://schemas.openxmlformats.org/officeDocument/2006/math">
                    <m:r>
                      <a:rPr lang="es-CL" sz="1800" i="1" smtClean="0">
                        <a:latin typeface="Cambria Math"/>
                        <a:ea typeface="Cambria Math"/>
                        <a:cs typeface="Verdana" pitchFamily="34" charset="0"/>
                      </a:rPr>
                      <m:t>𝜋</m:t>
                    </m:r>
                  </m:oMath>
                </a14:m>
                <a:r>
                  <a:rPr lang="es-CL" sz="18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=3</a:t>
                </a:r>
              </a:p>
              <a:p>
                <a:pPr marL="0" indent="0" algn="just">
                  <a:buNone/>
                </a:pPr>
                <a:endParaRPr lang="es-CL" sz="1800" dirty="0" smtClean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 algn="just">
                  <a:buNone/>
                </a:pPr>
                <a:endParaRPr lang="es-CL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 algn="just">
                  <a:buNone/>
                </a:pPr>
                <a:endParaRPr lang="es-CL" sz="1800" dirty="0" smtClean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 algn="just">
                  <a:buNone/>
                </a:pPr>
                <a:endParaRPr lang="es-CL" sz="1800" dirty="0" smtClean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CL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r>
                  <a:rPr lang="es-CL" sz="18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3.- </a:t>
                </a:r>
                <a:r>
                  <a:rPr lang="es-CL" sz="18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Un alambre de acero mide </a:t>
                </a:r>
                <a:r>
                  <a:rPr lang="es-CL" sz="18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5000 </a:t>
                </a:r>
                <a:r>
                  <a:rPr lang="es-CL" sz="18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m a 10ºC. ¿A qué temperatura debe calentarse para que mida </a:t>
                </a:r>
                <a:r>
                  <a:rPr lang="es-CL" sz="18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5004 </a:t>
                </a:r>
                <a:r>
                  <a:rPr lang="es-CL" sz="18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metros?   α = 12×10</a:t>
                </a:r>
                <a:r>
                  <a:rPr lang="es-CL" sz="1800" baseline="300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-6</a:t>
                </a:r>
                <a:r>
                  <a:rPr lang="es-CL" sz="18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(1/ºC)</a:t>
                </a:r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88640"/>
                <a:ext cx="8712968" cy="6336704"/>
              </a:xfrm>
              <a:blipFill rotWithShape="1">
                <a:blip r:embed="rId2"/>
                <a:stretch>
                  <a:fillRect l="-559" t="-481" r="-559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36912"/>
            <a:ext cx="1296144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10 Conector recto"/>
          <p:cNvCxnSpPr/>
          <p:nvPr/>
        </p:nvCxnSpPr>
        <p:spPr>
          <a:xfrm>
            <a:off x="251520" y="476672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251520" y="1916832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251520" y="4149080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251520" y="6525344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251520" y="476672"/>
            <a:ext cx="0" cy="60486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8964488" y="476672"/>
            <a:ext cx="0" cy="60486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25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r>
              <a:rPr lang="es-C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.- </a:t>
            </a:r>
            <a:r>
              <a:rPr lang="es-C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Un alambre muy delgado de cobre mide 150 m a 10 ºC. ¿A qué temperatura debe calentarse para que mida 150,03 m?            </a:t>
            </a:r>
            <a:endParaRPr lang="es-CL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es-C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α  </a:t>
            </a:r>
            <a:r>
              <a:rPr lang="es-C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= 17×10-6  °</a:t>
            </a:r>
            <a:r>
              <a:rPr lang="es-C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</a:t>
            </a:r>
            <a:r>
              <a:rPr lang="es-CL" sz="1800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-1</a:t>
            </a:r>
          </a:p>
          <a:p>
            <a:pPr marL="0" indent="0" algn="just">
              <a:buNone/>
            </a:pPr>
            <a:endParaRPr lang="es-CL" sz="1800" baseline="30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es-C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  <a:r>
              <a:rPr lang="es-C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.- </a:t>
            </a:r>
            <a:r>
              <a:rPr lang="es-C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Un pequeño matraz de vidrio de 200 cm3 de capacidad está lleno de mercurio a 10ºC. ¿Cuánto mercurio se derrama si la temperatura sube a 160ºC?</a:t>
            </a:r>
          </a:p>
          <a:p>
            <a:pPr marL="0" indent="0" algn="just">
              <a:buNone/>
            </a:pPr>
            <a:r>
              <a:rPr lang="es-C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α vidrio = 8×10-6 (1/ºC)      γ Hg = 1,8×10-4 (1/ºC)                   [γ=3α]</a:t>
            </a:r>
          </a:p>
          <a:p>
            <a:pPr marL="0" indent="0" algn="just">
              <a:buNone/>
            </a:pPr>
            <a:endParaRPr lang="es-CL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es-C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6.- ¿Cuál debe ser el incremento de temperatura de ambas barras para que se toquen?     </a:t>
            </a:r>
          </a:p>
          <a:p>
            <a:pPr marL="0" indent="0">
              <a:buNone/>
            </a:pPr>
            <a:endParaRPr lang="es-CL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93096"/>
            <a:ext cx="432048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179512" y="188640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179512" y="1340768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179512" y="3429000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179512" y="6453336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179512" y="188640"/>
            <a:ext cx="0" cy="62646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8892480" y="188640"/>
            <a:ext cx="0" cy="62646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65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24360" y="1232756"/>
            <a:ext cx="5400600" cy="144016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Las dos barras de igual longitud inicial L</a:t>
            </a:r>
            <a:r>
              <a:rPr lang="es-ES" sz="1800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sufren la misma variación de temperatura </a:t>
            </a:r>
            <a:r>
              <a:rPr lang="el-G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Δ</a:t>
            </a: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T, por lo tanto, sufrirán distintas dilataciones según</a:t>
            </a: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3419872" y="3277995"/>
            <a:ext cx="5289064" cy="118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§"/>
            </a:pP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 latón tiene mayor coeficiente de dilatación que el hierro y se dilata más al calentarse </a:t>
            </a: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3524360" y="5213595"/>
            <a:ext cx="5184576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§"/>
            </a:pP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 latón se contrae más al enfriarse (el metal que más se dilata, más se contrae al enfriarse)</a:t>
            </a: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46" y="1340768"/>
            <a:ext cx="230425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69" y="3206318"/>
            <a:ext cx="2194489" cy="1258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61" y="5085184"/>
            <a:ext cx="217897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2 Marcador de contenido"/>
          <p:cNvSpPr txBox="1">
            <a:spLocks/>
          </p:cNvSpPr>
          <p:nvPr/>
        </p:nvSpPr>
        <p:spPr>
          <a:xfrm>
            <a:off x="440561" y="540568"/>
            <a:ext cx="8301911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§"/>
            </a:pPr>
            <a:r>
              <a:rPr lang="es-E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Aplicación: </a:t>
            </a:r>
            <a:r>
              <a:rPr lang="es-ES" sz="18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tira bimetálica</a:t>
            </a:r>
            <a:endParaRPr lang="es-CL" sz="1800" b="1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12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es-ES" sz="18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Termómetros</a:t>
            </a:r>
            <a:r>
              <a:rPr lang="es-ES" b="1" dirty="0" smtClean="0">
                <a:solidFill>
                  <a:srgbClr val="7030A0"/>
                </a:solidFill>
              </a:rPr>
              <a:t> </a:t>
            </a:r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813995"/>
          </a:xfrm>
        </p:spPr>
        <p:txBody>
          <a:bodyPr/>
          <a:lstStyle/>
          <a:p>
            <a:pPr algn="just"/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Medir la temperatura mediante el tacto solo nos entrega una idea </a:t>
            </a:r>
            <a:r>
              <a:rPr lang="es-ES" sz="18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cualitativa</a:t>
            </a:r>
          </a:p>
          <a:p>
            <a:pPr algn="just"/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Para que la temperatura se pueda considerar una magnitud física es necesario tener una idea </a:t>
            </a:r>
            <a:r>
              <a:rPr lang="es-ES" sz="18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cuantitativa</a:t>
            </a: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ella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2896"/>
            <a:ext cx="3276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2636912"/>
            <a:ext cx="4995963" cy="3679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874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18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REPASO</a:t>
            </a:r>
          </a:p>
          <a:p>
            <a:pPr marL="0" indent="0">
              <a:buNone/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6" y="476672"/>
            <a:ext cx="9036495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893" y="1484784"/>
            <a:ext cx="180020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637" y="3590219"/>
            <a:ext cx="2943225" cy="17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224"/>
            <a:ext cx="9032156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085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40871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C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5.- </a:t>
            </a:r>
            <a:r>
              <a:rPr lang="es-C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¿Cuál debe ser el incremento de temperatura de ambas barras para que se toquen?  </a:t>
            </a:r>
            <a:endParaRPr lang="es-CL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es-E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es-E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es-E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es-E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II.- </a:t>
            </a:r>
            <a:r>
              <a:rPr lang="es-C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Escribe una V o una F según corresponda ante las siguientes afirmaciones. Justifica las falsas </a:t>
            </a:r>
            <a:endParaRPr lang="es-CL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es-E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1.- _______ Todas las sustancias se dilatan al aumentar su temperatura</a:t>
            </a: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2.- _______  Un lago se congela de arriba hacia abajo</a:t>
            </a: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3.- _______ Dos niños A y B, tienen fiebre, la temperatura de A esta 1ºC sobre la temperatura normal y la de B esta 1ºF sobre la normal. Entonces el niño B  tiene mayor temperatura.</a:t>
            </a: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4.- ______ Dos sustancias en contacto siempre se transfieren energía</a:t>
            </a: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es-CL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es-CL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es-CL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es-CL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908720"/>
            <a:ext cx="446449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101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84076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.- ______ </a:t>
            </a: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 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agua presenta un comportamiento poco común, debido a que se contrae al calentarse de 0ºC a 4ºC</a:t>
            </a: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6.- ______ El flujo de calor termina cuando los cuerpos están en equilibrio térmico e igualan sus </a:t>
            </a: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temperaturas</a:t>
            </a:r>
          </a:p>
          <a:p>
            <a:pPr marL="0" indent="0" algn="just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es-C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7.- </a:t>
            </a:r>
            <a:r>
              <a:rPr lang="es-C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_____La </a:t>
            </a:r>
            <a:r>
              <a:rPr lang="es-C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escala Kelvin  utiliza como único punto de referencia el “cero absoluto”. En grados Celsius esta temperatura corresponde a – 32ºC</a:t>
            </a:r>
          </a:p>
          <a:p>
            <a:pPr marL="0" indent="0" algn="just">
              <a:buNone/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es-C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8.- ______ El agua presenta su mayor densidad a los 0ºC</a:t>
            </a:r>
          </a:p>
          <a:p>
            <a:pPr marL="0" indent="0" algn="just">
              <a:buNone/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es-C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9.- ______ Un ejemplo de dilatación superficial es el caso de los rieles del ferrocarril que se instalan por tramos</a:t>
            </a:r>
          </a:p>
          <a:p>
            <a:pPr marL="0" indent="0" algn="just">
              <a:buNone/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es-C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10.- ______ El hielo transfiere energía al agua, por eso el agua se enfría</a:t>
            </a:r>
          </a:p>
          <a:p>
            <a:pPr marL="0" indent="0" algn="just">
              <a:buNone/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es-C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11.- ______ La escala Kelvin es más exacta que la escala Celsius</a:t>
            </a:r>
          </a:p>
          <a:p>
            <a:pPr marL="0" indent="0" algn="just">
              <a:buNone/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es-C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12.- _____  En invierno es conveniente cerrar bien las ventanas de una habitación para evitar que entre frio</a:t>
            </a:r>
          </a:p>
          <a:p>
            <a:pPr marL="0" indent="0">
              <a:buNone/>
            </a:pPr>
            <a:endParaRPr lang="es-CL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s-ES" sz="1800" dirty="0"/>
              <a:t> </a:t>
            </a:r>
            <a:endParaRPr lang="es-CL" sz="1800" dirty="0"/>
          </a:p>
          <a:p>
            <a:pPr marL="0" indent="0">
              <a:buNone/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62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18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Escalas térmicas: 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Permiten cuantificar los estados </a:t>
            </a: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térmicos</a:t>
            </a: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s-ES" sz="18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1.- ESCALA CELSIUS</a:t>
            </a:r>
          </a:p>
          <a:p>
            <a:pPr marL="0" indent="0">
              <a:buNone/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3" y="1484784"/>
            <a:ext cx="5591175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062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13509"/>
            <a:ext cx="8229600" cy="1227259"/>
          </a:xfrm>
        </p:spPr>
        <p:txBody>
          <a:bodyPr>
            <a:normAutofit fontScale="90000"/>
          </a:bodyPr>
          <a:lstStyle/>
          <a:p>
            <a:pPr algn="l"/>
            <a:r>
              <a:rPr lang="es-ES" sz="18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S" sz="18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" sz="1800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S" sz="1800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Características:</a:t>
            </a:r>
            <a:r>
              <a:rPr lang="es-ES" sz="18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S" sz="18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s-ES" sz="1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99992" y="548680"/>
            <a:ext cx="4283968" cy="5040560"/>
          </a:xfrm>
        </p:spPr>
        <p:txBody>
          <a:bodyPr>
            <a:normAutofit/>
          </a:bodyPr>
          <a:lstStyle/>
          <a:p>
            <a:pPr algn="just"/>
            <a:endParaRPr lang="es-E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es-E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es-E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Asigna el valor de 0 ºC a la temperatura de fusión del hielo</a:t>
            </a:r>
          </a:p>
          <a:p>
            <a:pPr marL="0" indent="0" algn="just">
              <a:buNone/>
            </a:pPr>
            <a:endParaRPr lang="es-E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Asigna el valor de 100 ºC a la temperatura de ebullición del agua</a:t>
            </a:r>
          </a:p>
          <a:p>
            <a:pPr marL="0" indent="0" algn="just">
              <a:buNone/>
            </a:pPr>
            <a:endParaRPr lang="es-E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Este intervalo de temperatura se divide en 100 partes iguales</a:t>
            </a:r>
          </a:p>
          <a:p>
            <a:pPr marL="0" indent="0" algn="just">
              <a:buNone/>
            </a:pPr>
            <a:endParaRPr lang="es-E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Cada intervalo representa una variación de 1ºC</a:t>
            </a: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9" y="1340767"/>
            <a:ext cx="4248150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16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18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2.- ESCALA FAHRENHEIT</a:t>
            </a:r>
            <a:endParaRPr lang="es-CL" sz="1800" b="1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1196752"/>
            <a:ext cx="6267450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453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ES" sz="18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Características:</a:t>
            </a:r>
            <a:endParaRPr lang="es-ES" sz="1800" b="1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76056" y="1001332"/>
            <a:ext cx="3477072" cy="5385713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Asigna el valor de 32 ºF a la temperatura de fusión del hielo</a:t>
            </a:r>
          </a:p>
          <a:p>
            <a:pPr algn="just"/>
            <a:endParaRPr lang="es-E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Asigna el valor de 212 ºF a la temperatura de ebullición del agua</a:t>
            </a:r>
          </a:p>
          <a:p>
            <a:pPr algn="just">
              <a:buFont typeface="Wingdings" pitchFamily="2" charset="2"/>
              <a:buChar char="§"/>
            </a:pPr>
            <a:endParaRPr lang="es-E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Este intervalo se divide en 180 partes iguales, donde cada división representa una variación de 1ºF</a:t>
            </a:r>
          </a:p>
          <a:p>
            <a:pPr marL="0" indent="0" algn="just">
              <a:buNone/>
            </a:pP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  <a:p>
            <a:pPr algn="just">
              <a:buFont typeface="Wingdings" pitchFamily="2" charset="2"/>
              <a:buChar char="§"/>
            </a:pP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 grado Fahrenheit es menor que un grado Celsius, en Fahrenheit hay mas divisiones para los puntos fijos del agua</a:t>
            </a: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5440"/>
            <a:ext cx="4733925" cy="4629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102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ES" sz="18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3.- ESCALA KELVIN </a:t>
            </a:r>
            <a:endParaRPr lang="es-ES" sz="1800" b="1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4048" y="692696"/>
            <a:ext cx="3816424" cy="6048672"/>
          </a:xfrm>
        </p:spPr>
        <p:txBody>
          <a:bodyPr>
            <a:normAutofit/>
          </a:bodyPr>
          <a:lstStyle/>
          <a:p>
            <a:pPr algn="just"/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Escala de uso en el ámbito científico</a:t>
            </a:r>
          </a:p>
          <a:p>
            <a:pPr marL="0" indent="0" algn="just">
              <a:buNone/>
            </a:pPr>
            <a:endParaRPr lang="es-E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 la agitación molecular crece, la temperatura se eleva, por lo que no tiene limite superior</a:t>
            </a:r>
          </a:p>
          <a:p>
            <a:pPr marL="0" indent="0" algn="just">
              <a:buNone/>
            </a:pPr>
            <a:endParaRPr lang="es-E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Posee un limite inferior, donde las moléculas se mueven cada vez menos, el </a:t>
            </a:r>
            <a:r>
              <a:rPr lang="es-ES" sz="1800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Cero Kelvin</a:t>
            </a: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en este punto ya no se puede reducir mas la temperatura, no extraer mas energía del cuerpo</a:t>
            </a:r>
          </a:p>
          <a:p>
            <a:pPr marL="0" indent="0" algn="just">
              <a:buNone/>
            </a:pPr>
            <a:endParaRPr lang="es-E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Todas las temperaturas en esta escala son positivas</a:t>
            </a: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1" y="908720"/>
            <a:ext cx="4840529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749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88640"/>
            <a:ext cx="9036496" cy="5937523"/>
          </a:xfrm>
        </p:spPr>
        <p:txBody>
          <a:bodyPr/>
          <a:lstStyle/>
          <a:p>
            <a:pPr marL="0" indent="0">
              <a:buNone/>
            </a:pPr>
            <a:r>
              <a:rPr lang="es-ES" sz="18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es-ES" sz="18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OBSERVACIONES ACERCA DE LA ESCALAS TERMICAS</a:t>
            </a:r>
          </a:p>
          <a:p>
            <a:pPr algn="just"/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 limite inferior para la temperatura de un cuerpo corresponde a -273ºC, esta temperatura corresponde a Cero Kelvin</a:t>
            </a:r>
          </a:p>
          <a:p>
            <a:pPr algn="just"/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El tamaño de cada unidad de temperatura es el mismo que el grado Celsius. Es decir, ∆(1K)= ∆(1ºC</a:t>
            </a: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s-E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s-ES" sz="18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RELACION </a:t>
            </a:r>
          </a:p>
          <a:p>
            <a:pPr marL="0" indent="0">
              <a:buNone/>
            </a:pPr>
            <a:r>
              <a:rPr lang="es-ES" sz="18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ENTRE ESCALAS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347601"/>
            <a:ext cx="468052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52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1528</TotalTime>
  <Words>1177</Words>
  <Application>Microsoft Office PowerPoint</Application>
  <PresentationFormat>Presentación en pantalla (4:3)</PresentationFormat>
  <Paragraphs>290</Paragraphs>
  <Slides>32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Tema de Office</vt:lpstr>
      <vt:lpstr>La temperatura</vt:lpstr>
      <vt:lpstr>Presentación de PowerPoint</vt:lpstr>
      <vt:lpstr>Termómetros </vt:lpstr>
      <vt:lpstr>Presentación de PowerPoint</vt:lpstr>
      <vt:lpstr>  Características:  </vt:lpstr>
      <vt:lpstr>Presentación de PowerPoint</vt:lpstr>
      <vt:lpstr>Características:</vt:lpstr>
      <vt:lpstr>3.- ESCALA KELVIN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Temperatura y escalas termicas</dc:title>
  <dc:creator>Mario</dc:creator>
  <cp:lastModifiedBy>Usuario</cp:lastModifiedBy>
  <cp:revision>123</cp:revision>
  <dcterms:created xsi:type="dcterms:W3CDTF">2013-03-06T22:11:44Z</dcterms:created>
  <dcterms:modified xsi:type="dcterms:W3CDTF">2014-03-20T02:22:02Z</dcterms:modified>
</cp:coreProperties>
</file>